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84" r:id="rId5"/>
    <p:sldId id="272" r:id="rId6"/>
    <p:sldId id="268" r:id="rId7"/>
    <p:sldId id="263" r:id="rId8"/>
    <p:sldId id="264" r:id="rId9"/>
    <p:sldId id="258" r:id="rId10"/>
    <p:sldId id="279" r:id="rId11"/>
    <p:sldId id="259" r:id="rId12"/>
    <p:sldId id="277" r:id="rId13"/>
    <p:sldId id="281" r:id="rId14"/>
    <p:sldId id="286" r:id="rId15"/>
    <p:sldId id="276" r:id="rId16"/>
    <p:sldId id="288" r:id="rId17"/>
    <p:sldId id="261" r:id="rId18"/>
    <p:sldId id="267" r:id="rId19"/>
    <p:sldId id="271" r:id="rId20"/>
    <p:sldId id="266" r:id="rId21"/>
    <p:sldId id="278" r:id="rId22"/>
    <p:sldId id="269" r:id="rId23"/>
    <p:sldId id="282" r:id="rId24"/>
    <p:sldId id="287" r:id="rId25"/>
    <p:sldId id="283" r:id="rId26"/>
    <p:sldId id="2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4BF40-A800-28BA-3FB5-BDEF2045060A}" v="6" dt="2023-12-06T14:35:41.850"/>
    <p1510:client id="{36B1018A-5ECD-43B6-E3B9-38FDD7CE1A95}" v="91" dt="2023-12-06T07:08:12.111"/>
    <p1510:client id="{392C0EC1-931A-BBFB-F33C-7A940B921EFD}" v="20" dt="2023-12-06T15:27:21.198"/>
    <p1510:client id="{5C1E37D9-0842-6A17-EBB7-0B7CC601EF16}" v="171" dt="2023-12-06T21:27:48.623"/>
    <p1510:client id="{70E5ED9E-2BA9-6540-605D-1D50406F6D1C}" v="3" dt="2023-12-06T21:45:15.995"/>
    <p1510:client id="{7FEB48C9-84F5-74E8-EB3B-2EDD83A2685D}" v="90" dt="2023-12-06T19:24:55.137"/>
    <p1510:client id="{825A2F7F-F785-DB6D-7268-F203905FFD5F}" v="25" dt="2023-12-05T23:25:59.740"/>
    <p1510:client id="{A254FB45-807A-15B9-0C9E-2D68FE679CD9}" v="257" dt="2023-12-06T17:34:05.609"/>
    <p1510:client id="{BB7E6D8D-A618-D349-EDE7-F142E27863CA}" v="3" dt="2023-12-06T18:21:30.917"/>
    <p1510:client id="{C074D38B-6020-4398-8600-B27291003538}" v="412" dt="2023-12-05T23:21:55.077"/>
    <p1510:client id="{DCF49A6D-646F-5381-1240-666665E7A35B}" v="72" dt="2023-12-06T06:56:14.941"/>
    <p1510:client id="{DFCE7A66-1AAA-6E8D-6D3C-AE1610DCB105}" v="170" dt="2023-12-06T06:34:38.075"/>
    <p1510:client id="{E55B52EB-4CE7-0C4C-2152-B9A33073C891}" v="752" dt="2023-12-06T17:21:48.391"/>
    <p1510:client id="{F9759B44-02A6-246B-EA9E-687D09685494}" v="626" dt="2023-12-06T16:30:00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jcgt.org/published/0007/04/01/paper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seblagarde.wordpress.com/2013/04/29/memo-on-fresnel-equations/" TargetMode="Externa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jpeg"/><Relationship Id="rId10" Type="http://schemas.openxmlformats.org/officeDocument/2006/relationships/image" Target="../media/image90.png"/><Relationship Id="rId4" Type="http://schemas.openxmlformats.org/officeDocument/2006/relationships/image" Target="../media/image82.png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pic Background Pink Purple">
            <a:extLst>
              <a:ext uri="{FF2B5EF4-FFF2-40B4-BE49-F238E27FC236}">
                <a16:creationId xmlns:a16="http://schemas.microsoft.com/office/drawing/2014/main" id="{5EA3E363-7636-F4A9-82E0-2575FD170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cs typeface="Calibri Light"/>
              </a:rPr>
              <a:t>Render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Render Lab Room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Antoine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Vincent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3D090-6A85-EB87-60BB-03E38440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1AA7F-EE34-7818-F817-254765B2F2CD}"/>
              </a:ext>
            </a:extLst>
          </p:cNvPr>
          <p:cNvSpPr txBox="1"/>
          <p:nvPr/>
        </p:nvSpPr>
        <p:spPr>
          <a:xfrm>
            <a:off x="214526" y="5963851"/>
            <a:ext cx="28231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Not actual in-engine footage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1C81-BB7F-7501-2067-0379EF6C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cs typeface="Calibri Light"/>
              </a:rPr>
              <a:t>Thin Dielectric - Trick</a:t>
            </a:r>
          </a:p>
          <a:p>
            <a:endParaRPr lang="en-US">
              <a:cs typeface="Calibri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C822F1-90B1-5F28-7615-92348FB09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91" y="1217264"/>
            <a:ext cx="5588000" cy="251025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75E990-9825-28B2-8E3A-D43EA1F35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4035969"/>
            <a:ext cx="5588000" cy="2482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15D8AA-BDB1-BD84-5F4B-F24090FCD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636" y="1216224"/>
            <a:ext cx="5663513" cy="2510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510AC2-3D8C-7C9E-6815-5FE743FFA1DB}"/>
              </a:ext>
            </a:extLst>
          </p:cNvPr>
          <p:cNvSpPr txBox="1"/>
          <p:nvPr/>
        </p:nvSpPr>
        <p:spPr>
          <a:xfrm>
            <a:off x="223107" y="3835743"/>
            <a:ext cx="2471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Classic path tracer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BEB79-8BA8-7231-000B-2ABDDD99CB3F}"/>
              </a:ext>
            </a:extLst>
          </p:cNvPr>
          <p:cNvSpPr txBox="1"/>
          <p:nvPr/>
        </p:nvSpPr>
        <p:spPr>
          <a:xfrm>
            <a:off x="3351427" y="65229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MIS path tracer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81EF4-76BF-01A2-0642-49A77E48B8C9}"/>
              </a:ext>
            </a:extLst>
          </p:cNvPr>
          <p:cNvSpPr txBox="1"/>
          <p:nvPr/>
        </p:nvSpPr>
        <p:spPr>
          <a:xfrm>
            <a:off x="6406292" y="3708400"/>
            <a:ext cx="4308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MIS path tracer + ignore visibility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2C3168A0-0239-338A-706D-9683E47DAD4F}"/>
              </a:ext>
            </a:extLst>
          </p:cNvPr>
          <p:cNvSpPr/>
          <p:nvPr/>
        </p:nvSpPr>
        <p:spPr>
          <a:xfrm rot="5400000">
            <a:off x="1055472" y="4882634"/>
            <a:ext cx="1572054" cy="1187621"/>
          </a:xfrm>
          <a:prstGeom prst="bentUpArrow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223EA8FF-3CDF-70B3-BA2E-4B5ADD47B7BB}"/>
              </a:ext>
            </a:extLst>
          </p:cNvPr>
          <p:cNvSpPr/>
          <p:nvPr/>
        </p:nvSpPr>
        <p:spPr>
          <a:xfrm>
            <a:off x="9375688" y="4882634"/>
            <a:ext cx="1572054" cy="1187621"/>
          </a:xfrm>
          <a:prstGeom prst="bentUpArrow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821EC3-1CEC-715A-AC5B-203508FD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33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01C8C-48CE-5043-3CC1-22BBA16B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Rough Conductor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 descr="A diagram of a red and blue line&#10;&#10;Description automatically generated">
            <a:extLst>
              <a:ext uri="{FF2B5EF4-FFF2-40B4-BE49-F238E27FC236}">
                <a16:creationId xmlns:a16="http://schemas.microsoft.com/office/drawing/2014/main" id="{64236532-2873-7DB4-701A-8F0AFCE58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56" y="2997944"/>
            <a:ext cx="4907491" cy="3197576"/>
          </a:xfrm>
        </p:spPr>
      </p:pic>
      <p:pic>
        <p:nvPicPr>
          <p:cNvPr id="4" name="Content Placeholder 3" descr="A silver ball on a stand&#10;&#10;Description automatically generated">
            <a:extLst>
              <a:ext uri="{FF2B5EF4-FFF2-40B4-BE49-F238E27FC236}">
                <a16:creationId xmlns:a16="http://schemas.microsoft.com/office/drawing/2014/main" id="{B51B73B5-B40A-D474-6D69-308C0A921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F99EE-294C-916B-D78C-CED61EFF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6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ilver ball on a white surface&#10;&#10;Description automatically generated">
            <a:extLst>
              <a:ext uri="{FF2B5EF4-FFF2-40B4-BE49-F238E27FC236}">
                <a16:creationId xmlns:a16="http://schemas.microsoft.com/office/drawing/2014/main" id="{C6C0069C-89DF-50D8-832D-AECB63F74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1" r="17099" b="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2C472-9A1B-A6D3-1922-05C695FCF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6" r="18645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6125DB-D16C-E3DC-69F9-8C9A46AC0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39" r="1752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B9D57-1252-BCE2-EF36-63226B9B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46" y="1942070"/>
            <a:ext cx="2827801" cy="3164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800"/>
              <a:t>Anisotropic</a:t>
            </a:r>
            <a:endParaRPr lang="en-US" sz="2800" kern="1200">
              <a:cs typeface="Calibri Ligh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6F1ADB-6951-8C0E-5064-CE79A37ECAAB}"/>
              </a:ext>
            </a:extLst>
          </p:cNvPr>
          <p:cNvSpPr txBox="1"/>
          <p:nvPr/>
        </p:nvSpPr>
        <p:spPr>
          <a:xfrm>
            <a:off x="4107031" y="144190"/>
            <a:ext cx="3033746" cy="3599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700" err="1"/>
              <a:t>AlphaX</a:t>
            </a:r>
            <a:r>
              <a:rPr lang="en-US" sz="1700"/>
              <a:t> = 0.3 , </a:t>
            </a:r>
            <a:r>
              <a:rPr lang="en-US" sz="1700" err="1"/>
              <a:t>alphaY</a:t>
            </a:r>
            <a:r>
              <a:rPr lang="en-US" sz="1700"/>
              <a:t> = 0.05</a:t>
            </a:r>
            <a:endParaRPr lang="en-US">
              <a:cs typeface="Calibri" panose="020F0502020204030204"/>
            </a:endParaRPr>
          </a:p>
        </p:txBody>
      </p:sp>
      <p:pic>
        <p:nvPicPr>
          <p:cNvPr id="4" name="Content Placeholder 3" descr="A silver ball on a white surface&#10;&#10;Description automatically generated">
            <a:extLst>
              <a:ext uri="{FF2B5EF4-FFF2-40B4-BE49-F238E27FC236}">
                <a16:creationId xmlns:a16="http://schemas.microsoft.com/office/drawing/2014/main" id="{FB372FF7-2063-454A-2116-8FD669D18F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94" r="18274" b="1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F73D9B-C0F5-BB20-131E-26EAAAFF20D6}"/>
              </a:ext>
            </a:extLst>
          </p:cNvPr>
          <p:cNvSpPr txBox="1"/>
          <p:nvPr/>
        </p:nvSpPr>
        <p:spPr>
          <a:xfrm>
            <a:off x="8280869" y="144190"/>
            <a:ext cx="3033746" cy="3599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700" err="1"/>
              <a:t>AlphaX</a:t>
            </a:r>
            <a:r>
              <a:rPr lang="en-US" sz="1700"/>
              <a:t> = 0.05 , </a:t>
            </a:r>
            <a:r>
              <a:rPr lang="en-US" sz="1700" err="1"/>
              <a:t>alphaY</a:t>
            </a:r>
            <a:r>
              <a:rPr lang="en-US" sz="1700"/>
              <a:t> = 0.3</a:t>
            </a:r>
            <a:endParaRPr lang="en-US"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8C7B19-EBEC-7D21-FA6F-A87D50BE1439}"/>
              </a:ext>
            </a:extLst>
          </p:cNvPr>
          <p:cNvSpPr txBox="1"/>
          <p:nvPr/>
        </p:nvSpPr>
        <p:spPr>
          <a:xfrm>
            <a:off x="4134490" y="3631541"/>
            <a:ext cx="3033746" cy="3599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700"/>
              <a:t>Alpha = 0.05</a:t>
            </a:r>
            <a:endParaRPr lang="en-US" sz="1700">
              <a:cs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B37BAF-AB20-E2A4-4EF5-551FB8EBBC8C}"/>
              </a:ext>
            </a:extLst>
          </p:cNvPr>
          <p:cNvSpPr txBox="1"/>
          <p:nvPr/>
        </p:nvSpPr>
        <p:spPr>
          <a:xfrm>
            <a:off x="8274004" y="3631541"/>
            <a:ext cx="3033746" cy="3599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700"/>
              <a:t>Alpha = 1.0</a:t>
            </a:r>
            <a:endParaRPr lang="en-US" sz="1700">
              <a:cs typeface="Calibri" panose="020F0502020204030204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F1487D-2C88-BAE7-F702-764D629A80AC}"/>
              </a:ext>
            </a:extLst>
          </p:cNvPr>
          <p:cNvSpPr txBox="1">
            <a:spLocks/>
          </p:cNvSpPr>
          <p:nvPr/>
        </p:nvSpPr>
        <p:spPr>
          <a:xfrm>
            <a:off x="744619" y="5156200"/>
            <a:ext cx="2827801" cy="316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/>
              <a:t>Isotropic</a:t>
            </a:r>
            <a:endParaRPr lang="en-US" sz="2500" err="1">
              <a:cs typeface="Calibri Light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331CB-1434-DFE2-5C9A-110E43D7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5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6DD29-C13D-674C-EBFB-58509AA6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Microfacet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F2AC-40A4-4E85-7608-106A518D8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  <a:hlinkClick r:id="rId2"/>
              </a:rPr>
              <a:t>https://jcgt.org/published/0007/04/01/paper.pdf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cs typeface="Calibri"/>
              </a:rPr>
              <a:t>Intermediary class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Goal = sample microfacet normal to simplify sampling of materials themselves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Advantage = easier to implement other rough materials (rough plastic...)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62FFA-B6EF-5EF6-C0C9-EE8E63D58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705" y="661916"/>
            <a:ext cx="5196644" cy="555790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739E-83ED-4D09-EA21-E6807812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7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64AB-7E6B-46A3-FDEC-7A7CC807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Complex value (Rough conductor)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2CB2A-BBD1-817D-5651-AFAB93634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To get the right rendering for physically accurate conductors, we pass eta as a complex value comprised of </a:t>
            </a:r>
            <a:r>
              <a:rPr lang="en-US" b="1" err="1">
                <a:cs typeface="Calibri"/>
              </a:rPr>
              <a:t>eta_t</a:t>
            </a:r>
            <a:r>
              <a:rPr lang="en-US">
                <a:cs typeface="Calibri"/>
              </a:rPr>
              <a:t> (Real part) and </a:t>
            </a:r>
            <a:r>
              <a:rPr lang="en-US" b="1">
                <a:cs typeface="Calibri"/>
              </a:rPr>
              <a:t>k </a:t>
            </a:r>
            <a:r>
              <a:rPr lang="en-US">
                <a:cs typeface="Calibri"/>
              </a:rPr>
              <a:t>(Imaginary part) to our material.</a:t>
            </a:r>
            <a:endParaRPr lang="en-US"/>
          </a:p>
          <a:p>
            <a:pPr marL="0" indent="0">
              <a:buNone/>
            </a:pPr>
            <a:r>
              <a:rPr lang="en-US">
                <a:cs typeface="Calibri"/>
              </a:rPr>
              <a:t>-&gt;   Necessary to modify </a:t>
            </a:r>
            <a:r>
              <a:rPr lang="en-US" err="1">
                <a:cs typeface="Calibri"/>
              </a:rPr>
              <a:t>fresnel</a:t>
            </a:r>
            <a:r>
              <a:rPr lang="en-US">
                <a:cs typeface="Calibri"/>
              </a:rPr>
              <a:t> calculations :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5EE9A-EA5D-91FE-AC24-60F431FE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535" y="2998573"/>
            <a:ext cx="2743200" cy="778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6A744-2A0E-806F-8C8F-DAA2E3C3F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87" y="4200271"/>
            <a:ext cx="3395362" cy="1368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8A4D6-E668-AD85-3952-EF17ADA9E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87" y="5700531"/>
            <a:ext cx="2743200" cy="633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6D728C-9221-4667-95E4-BDF50D06D3E3}"/>
              </a:ext>
            </a:extLst>
          </p:cNvPr>
          <p:cNvSpPr txBox="1"/>
          <p:nvPr/>
        </p:nvSpPr>
        <p:spPr>
          <a:xfrm>
            <a:off x="5817972" y="4771081"/>
            <a:ext cx="453939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For the interface between two dielectric materials, k</a:t>
            </a:r>
            <a:r>
              <a:rPr lang="en-US" baseline="-25000">
                <a:cs typeface="Calibri"/>
              </a:rPr>
              <a:t>t</a:t>
            </a:r>
            <a:r>
              <a:rPr lang="en-US">
                <a:cs typeface="Calibri"/>
              </a:rPr>
              <a:t>= 0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Source : </a:t>
            </a:r>
            <a:r>
              <a:rPr lang="en-US">
                <a:ea typeface="+mn-lt"/>
                <a:cs typeface="+mn-lt"/>
                <a:hlinkClick r:id="rId5"/>
              </a:rPr>
              <a:t>https://seblagarde.wordpress.com/2013/04/29/memo-on-fresnel-equations/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A68E2-6247-564E-BB4F-993ED6D1C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87" y="3708999"/>
            <a:ext cx="2743200" cy="44227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70D4B0-915D-5DD1-D961-2AC9FE0E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9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urple and yellow gradient&#10;&#10;Description automatically generated">
            <a:extLst>
              <a:ext uri="{FF2B5EF4-FFF2-40B4-BE49-F238E27FC236}">
                <a16:creationId xmlns:a16="http://schemas.microsoft.com/office/drawing/2014/main" id="{E50A1C6F-72DF-1EC4-02C6-FC14A5EB1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6236" y="260994"/>
            <a:ext cx="3584575" cy="1755775"/>
          </a:xfrm>
        </p:spPr>
      </p:pic>
      <p:pic>
        <p:nvPicPr>
          <p:cNvPr id="11" name="Picture 10" descr="A rainbow in a purple background&#10;&#10;Description automatically generated">
            <a:extLst>
              <a:ext uri="{FF2B5EF4-FFF2-40B4-BE49-F238E27FC236}">
                <a16:creationId xmlns:a16="http://schemas.microsoft.com/office/drawing/2014/main" id="{470BF07A-CC6D-1FA0-9C7B-2036E499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7" y="243145"/>
            <a:ext cx="3584575" cy="1755775"/>
          </a:xfrm>
          <a:prstGeom prst="rect">
            <a:avLst/>
          </a:prstGeom>
        </p:spPr>
      </p:pic>
      <p:pic>
        <p:nvPicPr>
          <p:cNvPr id="10" name="Picture 9" descr="A bright light on a purple background&#10;&#10;Description automatically generated">
            <a:extLst>
              <a:ext uri="{FF2B5EF4-FFF2-40B4-BE49-F238E27FC236}">
                <a16:creationId xmlns:a16="http://schemas.microsoft.com/office/drawing/2014/main" id="{D45ABABD-6CF6-7610-4A9B-DC6322DCC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146" y="240399"/>
            <a:ext cx="3641297" cy="1799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B85544-7B5F-10C1-7906-D7B751E7E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11" y="2244125"/>
            <a:ext cx="3579341" cy="1799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A290B6-97B8-D026-A4ED-F132F2DF5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10" y="4282989"/>
            <a:ext cx="3586206" cy="1799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F010A-C217-2470-4117-61A91D455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3789" y="2247557"/>
            <a:ext cx="3579341" cy="1793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C6B69F-0435-F21D-79AB-7A1103D8A7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3789" y="4281273"/>
            <a:ext cx="3579341" cy="1799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77D732-31B1-7D2E-27AB-198801137D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6762" y="2245840"/>
            <a:ext cx="3634259" cy="17999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EA93FC-AF6F-EA1F-19E0-8FF11F44E1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0789" y="4281273"/>
            <a:ext cx="3613666" cy="17999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041C4D-0DBF-E2E6-B3F4-3C3D6ABE0C64}"/>
              </a:ext>
            </a:extLst>
          </p:cNvPr>
          <p:cNvSpPr txBox="1"/>
          <p:nvPr/>
        </p:nvSpPr>
        <p:spPr>
          <a:xfrm>
            <a:off x="85810" y="514864"/>
            <a:ext cx="317500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PDF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HIST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DIFF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9AF63D-7DB8-629E-8379-2573CB74B7CF}"/>
              </a:ext>
            </a:extLst>
          </p:cNvPr>
          <p:cNvSpPr txBox="1"/>
          <p:nvPr/>
        </p:nvSpPr>
        <p:spPr>
          <a:xfrm>
            <a:off x="749986" y="6181811"/>
            <a:ext cx="29141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45 degree</a:t>
            </a:r>
            <a:endParaRPr lang="en-US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B313F-1CEF-07E7-5B9B-668E50AA0C77}"/>
              </a:ext>
            </a:extLst>
          </p:cNvPr>
          <p:cNvSpPr txBox="1"/>
          <p:nvPr/>
        </p:nvSpPr>
        <p:spPr>
          <a:xfrm>
            <a:off x="4635499" y="6181811"/>
            <a:ext cx="29141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0 degree</a:t>
            </a:r>
            <a:endParaRPr lang="en-US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CD549-BC56-F014-F5B2-A8F1BF63CA5B}"/>
              </a:ext>
            </a:extLst>
          </p:cNvPr>
          <p:cNvSpPr txBox="1"/>
          <p:nvPr/>
        </p:nvSpPr>
        <p:spPr>
          <a:xfrm>
            <a:off x="8603391" y="6181811"/>
            <a:ext cx="29141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87 degree</a:t>
            </a:r>
            <a:endParaRPr lang="en-US" err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B6314-6412-29BC-9DC5-4D3CECE9D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93D8D-7C00-3AFA-B46C-0B090003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6760"/>
            <a:ext cx="10515600" cy="185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latin typeface="+mj-lt"/>
                <a:ea typeface="+mj-ea"/>
                <a:cs typeface="+mj-cs"/>
              </a:rPr>
              <a:t>Solid angle sphere sampling</a:t>
            </a:r>
            <a:r>
              <a:rPr lang="en-US" sz="5200"/>
              <a:t> </a:t>
            </a:r>
            <a:br>
              <a:rPr lang="en-US" sz="5200">
                <a:cs typeface="Calibri Light"/>
              </a:rPr>
            </a:br>
            <a:r>
              <a:rPr lang="en-US" sz="2000">
                <a:cs typeface="Calibri Light"/>
              </a:rPr>
              <a:t>left with / right without</a:t>
            </a:r>
            <a:endParaRPr lang="en-US" sz="5200" kern="1200">
              <a:latin typeface="+mj-lt"/>
              <a:cs typeface="Calibri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CB0368-500C-9CA2-ABC7-2A82308D4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9" r="19646" b="-3"/>
          <a:stretch/>
        </p:blipFill>
        <p:spPr>
          <a:xfrm>
            <a:off x="2086126" y="185481"/>
            <a:ext cx="1997006" cy="3247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DFD7E-7848-DFFC-CF2F-634962F08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10" r="19407" b="-3"/>
          <a:stretch/>
        </p:blipFill>
        <p:spPr>
          <a:xfrm>
            <a:off x="6065096" y="185481"/>
            <a:ext cx="1984832" cy="3247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4260DA-648A-698A-2686-AADFDB162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76" r="19329" b="-3"/>
          <a:stretch/>
        </p:blipFill>
        <p:spPr>
          <a:xfrm>
            <a:off x="131333" y="185481"/>
            <a:ext cx="1997006" cy="3247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500F4-A69C-5BE4-8C5C-DAF0ABF89F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10" r="19407" b="-3"/>
          <a:stretch/>
        </p:blipFill>
        <p:spPr>
          <a:xfrm>
            <a:off x="4082842" y="185481"/>
            <a:ext cx="1984832" cy="3247671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608F8A-AF92-AAD3-6FD3-022A21D71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9759" r="18997" b="-3"/>
          <a:stretch/>
        </p:blipFill>
        <p:spPr>
          <a:xfrm>
            <a:off x="10042742" y="185481"/>
            <a:ext cx="1986630" cy="3247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3A120B-3739-9CB8-573D-949FB30E47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69" r="19387" b="-3"/>
          <a:stretch/>
        </p:blipFill>
        <p:spPr>
          <a:xfrm>
            <a:off x="8057103" y="185481"/>
            <a:ext cx="1986630" cy="32476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BD3E0-CAFA-94A3-D6F5-3919F544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9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352925-4751-4F5E-B434-C1C0CE917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8B0C87-106B-4BC6-B780-21399D381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olorful room with cubes and lights&#10;&#10;Description automatically generated">
            <a:extLst>
              <a:ext uri="{FF2B5EF4-FFF2-40B4-BE49-F238E27FC236}">
                <a16:creationId xmlns:a16="http://schemas.microsoft.com/office/drawing/2014/main" id="{CE27586F-7C40-5B4B-1F9F-7FA75DA8C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75000"/>
          </a:blip>
          <a:srcRect l="7306" r="3805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AB6C99-62DC-86D2-EB10-7653B025D4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l="6730" r="4381"/>
          <a:stretch/>
        </p:blipFill>
        <p:spPr>
          <a:xfrm>
            <a:off x="609418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A4A332-60B4-5090-F9A0-08563133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57021"/>
            <a:ext cx="10515600" cy="63301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Voronoi : Texture et Normal</a:t>
            </a:r>
          </a:p>
        </p:txBody>
      </p:sp>
      <p:pic>
        <p:nvPicPr>
          <p:cNvPr id="3" name="Picture 2" descr="A room with a red green and black cube&#10;&#10;Description automatically generated">
            <a:extLst>
              <a:ext uri="{FF2B5EF4-FFF2-40B4-BE49-F238E27FC236}">
                <a16:creationId xmlns:a16="http://schemas.microsoft.com/office/drawing/2014/main" id="{AC407063-25B5-F284-7E25-0F81EA04F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93" y="1952017"/>
            <a:ext cx="2767520" cy="27675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62ADF-C486-6276-1F40-3FFDAAA8F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3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C7F59-33FF-F0A0-F7D8-64A8A5648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Bump Map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rick room with a green and red wall&#10;&#10;Description automatically generated">
            <a:extLst>
              <a:ext uri="{FF2B5EF4-FFF2-40B4-BE49-F238E27FC236}">
                <a16:creationId xmlns:a16="http://schemas.microsoft.com/office/drawing/2014/main" id="{BFEDC02A-7157-4FEF-AA78-2FBEB5CE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078" y="2985040"/>
            <a:ext cx="2832069" cy="2832069"/>
          </a:xfrm>
          <a:prstGeom prst="rect">
            <a:avLst/>
          </a:prstGeom>
        </p:spPr>
      </p:pic>
      <p:pic>
        <p:nvPicPr>
          <p:cNvPr id="7" name="Content Placeholder 6" descr="A brick room with a red and green wall&#10;&#10;Description automatically generated">
            <a:extLst>
              <a:ext uri="{FF2B5EF4-FFF2-40B4-BE49-F238E27FC236}">
                <a16:creationId xmlns:a16="http://schemas.microsoft.com/office/drawing/2014/main" id="{DBE67B86-F724-C480-5DD0-B070CF0CB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549" y="2985039"/>
            <a:ext cx="2832069" cy="2832069"/>
          </a:xfrm>
          <a:prstGeom prst="rect">
            <a:avLst/>
          </a:prstGeom>
        </p:spPr>
      </p:pic>
      <p:pic>
        <p:nvPicPr>
          <p:cNvPr id="3" name="Picture 2" descr="A brick room with a light in the middle&#10;&#10;Description automatically generated">
            <a:extLst>
              <a:ext uri="{FF2B5EF4-FFF2-40B4-BE49-F238E27FC236}">
                <a16:creationId xmlns:a16="http://schemas.microsoft.com/office/drawing/2014/main" id="{824728BA-0936-B3A6-EA8F-598D4F2EC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60" y="2988450"/>
            <a:ext cx="2832069" cy="2853470"/>
          </a:xfrm>
          <a:prstGeom prst="rect">
            <a:avLst/>
          </a:prstGeom>
        </p:spPr>
      </p:pic>
      <p:pic>
        <p:nvPicPr>
          <p:cNvPr id="8" name="Picture 7" descr="A brick room with a light on the wall&#10;&#10;Description automatically generated">
            <a:extLst>
              <a:ext uri="{FF2B5EF4-FFF2-40B4-BE49-F238E27FC236}">
                <a16:creationId xmlns:a16="http://schemas.microsoft.com/office/drawing/2014/main" id="{A22795BC-B44E-EC31-938E-A89A08C58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297" y="2985040"/>
            <a:ext cx="2832069" cy="2832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464127-93EB-972F-C82D-074D130C85CC}"/>
              </a:ext>
            </a:extLst>
          </p:cNvPr>
          <p:cNvSpPr txBox="1"/>
          <p:nvPr/>
        </p:nvSpPr>
        <p:spPr>
          <a:xfrm>
            <a:off x="379236" y="612951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Diffuse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0F1CC-F8A6-7ABF-8409-9D09A6D3D179}"/>
              </a:ext>
            </a:extLst>
          </p:cNvPr>
          <p:cNvSpPr txBox="1"/>
          <p:nvPr/>
        </p:nvSpPr>
        <p:spPr>
          <a:xfrm>
            <a:off x="3349625" y="612951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Normal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81B20-5356-7E8E-62B6-0F1B0DC36B83}"/>
              </a:ext>
            </a:extLst>
          </p:cNvPr>
          <p:cNvSpPr txBox="1"/>
          <p:nvPr/>
        </p:nvSpPr>
        <p:spPr>
          <a:xfrm>
            <a:off x="6221236" y="612951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Bump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1988E-B526-F96D-09E7-B309BCF2BC1E}"/>
              </a:ext>
            </a:extLst>
          </p:cNvPr>
          <p:cNvSpPr txBox="1"/>
          <p:nvPr/>
        </p:nvSpPr>
        <p:spPr>
          <a:xfrm>
            <a:off x="9353903" y="612951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Bump + Normal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01599BF-B39F-CF43-D2D0-A36B3855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2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16EA9-0632-CE4E-E242-AE0C926E9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618" r="-2" b="-2"/>
          <a:stretch/>
        </p:blipFill>
        <p:spPr>
          <a:xfrm>
            <a:off x="3385303" y="1190139"/>
            <a:ext cx="3568700" cy="2376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3E3623-FF0F-6391-98B0-61987C51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5" r="17434" b="2"/>
          <a:stretch/>
        </p:blipFill>
        <p:spPr>
          <a:xfrm>
            <a:off x="8157256" y="4123645"/>
            <a:ext cx="3568700" cy="2376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49C849-AD4E-0773-229E-E68A48AE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GPU Optimization</a:t>
            </a:r>
          </a:p>
        </p:txBody>
      </p:sp>
      <p:pic>
        <p:nvPicPr>
          <p:cNvPr id="5" name="Picture 4" descr="New Features in OptiX | NVIDIA On-Demand">
            <a:extLst>
              <a:ext uri="{FF2B5EF4-FFF2-40B4-BE49-F238E27FC236}">
                <a16:creationId xmlns:a16="http://schemas.microsoft.com/office/drawing/2014/main" id="{A65E8787-6561-4EB3-C8FF-1E8942EE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36" y="52564"/>
            <a:ext cx="3349977" cy="1881716"/>
          </a:xfrm>
          <a:prstGeom prst="rect">
            <a:avLst/>
          </a:prstGeom>
        </p:spPr>
      </p:pic>
      <p:pic>
        <p:nvPicPr>
          <p:cNvPr id="3" name="Picture 2" descr="CUDA - Wikipedia">
            <a:extLst>
              <a:ext uri="{FF2B5EF4-FFF2-40B4-BE49-F238E27FC236}">
                <a16:creationId xmlns:a16="http://schemas.microsoft.com/office/drawing/2014/main" id="{E8297191-10A1-CAA5-86F8-E55872F5C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6" y="4914105"/>
            <a:ext cx="2743198" cy="1662135"/>
          </a:xfrm>
          <a:prstGeom prst="rect">
            <a:avLst/>
          </a:prstGeom>
        </p:spPr>
      </p:pic>
      <p:pic>
        <p:nvPicPr>
          <p:cNvPr id="7" name="Picture 6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D1337C69-AA45-35BE-976D-AE239E8E3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783" y="3989860"/>
            <a:ext cx="4388796" cy="2509940"/>
          </a:xfrm>
          <a:prstGeom prst="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08AC6EE-A6AC-2FDD-941B-D259486D1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273" y="308616"/>
            <a:ext cx="4648199" cy="2746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E69257-1A92-E23A-CBAF-B50E093262ED}"/>
              </a:ext>
            </a:extLst>
          </p:cNvPr>
          <p:cNvSpPr txBox="1"/>
          <p:nvPr/>
        </p:nvSpPr>
        <p:spPr>
          <a:xfrm>
            <a:off x="3832698" y="7603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C9867"/>
                </a:solidFill>
                <a:latin typeface="Droid Sans Mono"/>
              </a:rPr>
              <a:t>N: 10000000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9094A2-4763-F4C3-DB39-B4EB76CF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BCBB678-A30F-2205-09CE-048AAA5E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0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C3DB6CE-B855-4AD2-8FB5-3C271542C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brain with wires coming out of it&#10;&#10;Description automatically generated">
            <a:extLst>
              <a:ext uri="{FF2B5EF4-FFF2-40B4-BE49-F238E27FC236}">
                <a16:creationId xmlns:a16="http://schemas.microsoft.com/office/drawing/2014/main" id="{B2C5EA78-8DE1-AD3C-DCB2-AB35C78F8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24" y="-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4F61F2-551D-758A-B8FB-874EED08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7"/>
            <a:ext cx="4797354" cy="31030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pic>
        <p:nvPicPr>
          <p:cNvPr id="6" name="Picture 5" descr="A round object with many wires and orange lights&#10;&#10;Description automatically generated">
            <a:extLst>
              <a:ext uri="{FF2B5EF4-FFF2-40B4-BE49-F238E27FC236}">
                <a16:creationId xmlns:a16="http://schemas.microsoft.com/office/drawing/2014/main" id="{E26DCFF2-9C23-526A-4E49-D230DDECA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2973"/>
          <a:stretch/>
        </p:blipFill>
        <p:spPr>
          <a:xfrm>
            <a:off x="5710839" y="10"/>
            <a:ext cx="6481158" cy="4216177"/>
          </a:xfrm>
          <a:custGeom>
            <a:avLst/>
            <a:gdLst/>
            <a:ahLst/>
            <a:cxnLst/>
            <a:rect l="l" t="t" r="r" b="b"/>
            <a:pathLst>
              <a:path w="6481158" h="4216187">
                <a:moveTo>
                  <a:pt x="159680" y="0"/>
                </a:moveTo>
                <a:lnTo>
                  <a:pt x="6481158" y="0"/>
                </a:lnTo>
                <a:lnTo>
                  <a:pt x="6481158" y="4216187"/>
                </a:lnTo>
                <a:lnTo>
                  <a:pt x="629980" y="4216187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</p:pic>
      <p:pic>
        <p:nvPicPr>
          <p:cNvPr id="7" name="Picture 6" descr="A group of people standing in a building&#10;&#10;Description automatically generated">
            <a:extLst>
              <a:ext uri="{FF2B5EF4-FFF2-40B4-BE49-F238E27FC236}">
                <a16:creationId xmlns:a16="http://schemas.microsoft.com/office/drawing/2014/main" id="{1B5C9CEF-C4E5-0BE7-FD6F-A5782B370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1" r="3" b="3"/>
          <a:stretch/>
        </p:blipFill>
        <p:spPr>
          <a:xfrm>
            <a:off x="5078138" y="4323898"/>
            <a:ext cx="4101827" cy="2534102"/>
          </a:xfrm>
          <a:custGeom>
            <a:avLst/>
            <a:gdLst/>
            <a:ahLst/>
            <a:cxnLst/>
            <a:rect l="l" t="t" r="r" b="b"/>
            <a:pathLst>
              <a:path w="4101827" h="2534102">
                <a:moveTo>
                  <a:pt x="1237396" y="0"/>
                </a:moveTo>
                <a:lnTo>
                  <a:pt x="4101827" y="0"/>
                </a:lnTo>
                <a:lnTo>
                  <a:pt x="4101827" y="2534102"/>
                </a:lnTo>
                <a:lnTo>
                  <a:pt x="0" y="2534102"/>
                </a:lnTo>
                <a:lnTo>
                  <a:pt x="21866" y="2503631"/>
                </a:lnTo>
                <a:cubicBezTo>
                  <a:pt x="198424" y="2253521"/>
                  <a:pt x="293791" y="2086461"/>
                  <a:pt x="295356" y="2078512"/>
                </a:cubicBezTo>
                <a:cubicBezTo>
                  <a:pt x="324070" y="1929470"/>
                  <a:pt x="404358" y="1848602"/>
                  <a:pt x="476494" y="1754977"/>
                </a:cubicBezTo>
                <a:cubicBezTo>
                  <a:pt x="539304" y="1672931"/>
                  <a:pt x="606320" y="1585980"/>
                  <a:pt x="629662" y="1466193"/>
                </a:cubicBezTo>
                <a:cubicBezTo>
                  <a:pt x="660486" y="1307325"/>
                  <a:pt x="563420" y="1455147"/>
                  <a:pt x="542839" y="1401940"/>
                </a:cubicBezTo>
                <a:cubicBezTo>
                  <a:pt x="578841" y="1314777"/>
                  <a:pt x="636193" y="1228627"/>
                  <a:pt x="649254" y="1136180"/>
                </a:cubicBezTo>
                <a:cubicBezTo>
                  <a:pt x="695846" y="801928"/>
                  <a:pt x="810580" y="538800"/>
                  <a:pt x="987553" y="313308"/>
                </a:cubicBezTo>
                <a:cubicBezTo>
                  <a:pt x="1038303" y="248170"/>
                  <a:pt x="1069946" y="145770"/>
                  <a:pt x="1141096" y="112922"/>
                </a:cubicBezTo>
                <a:cubicBezTo>
                  <a:pt x="1175680" y="97203"/>
                  <a:pt x="1199891" y="73126"/>
                  <a:pt x="1217455" y="43683"/>
                </a:cubicBezTo>
                <a:close/>
              </a:path>
            </a:pathLst>
          </a:custGeom>
        </p:spPr>
      </p:pic>
      <p:pic>
        <p:nvPicPr>
          <p:cNvPr id="5" name="Picture 4" descr="A room with red and white squares&#10;&#10;Description automatically generated">
            <a:extLst>
              <a:ext uri="{FF2B5EF4-FFF2-40B4-BE49-F238E27FC236}">
                <a16:creationId xmlns:a16="http://schemas.microsoft.com/office/drawing/2014/main" id="{2861E2B2-B4BE-0604-8E6C-97C0CA6065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99" r="9279" b="3"/>
          <a:stretch/>
        </p:blipFill>
        <p:spPr>
          <a:xfrm>
            <a:off x="9307676" y="4323902"/>
            <a:ext cx="2884327" cy="253410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D14A10-3ED4-C139-3AEC-9C6DF1758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18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A7C7-F541-E9EA-67F4-34828EDD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 panose="020F0302020204030204"/>
              </a:rPr>
              <a:t>Post Processing</a:t>
            </a:r>
          </a:p>
        </p:txBody>
      </p:sp>
      <p:pic>
        <p:nvPicPr>
          <p:cNvPr id="4" name="Picture 3" descr="A room with two cubes&#10;&#10;Description automatically generated">
            <a:extLst>
              <a:ext uri="{FF2B5EF4-FFF2-40B4-BE49-F238E27FC236}">
                <a16:creationId xmlns:a16="http://schemas.microsoft.com/office/drawing/2014/main" id="{2DB7952F-07D9-6516-629F-37E03C1F7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27" y="3691227"/>
            <a:ext cx="2627730" cy="2635836"/>
          </a:xfrm>
          <a:prstGeom prst="rect">
            <a:avLst/>
          </a:prstGeom>
        </p:spPr>
      </p:pic>
      <p:pic>
        <p:nvPicPr>
          <p:cNvPr id="5" name="Picture 4" descr="A group of cubes in a room&#10;&#10;Description automatically generated">
            <a:extLst>
              <a:ext uri="{FF2B5EF4-FFF2-40B4-BE49-F238E27FC236}">
                <a16:creationId xmlns:a16="http://schemas.microsoft.com/office/drawing/2014/main" id="{ECB87043-76DE-3B3D-5EE9-FC4F745BF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84" y="1594881"/>
            <a:ext cx="3463437" cy="3463437"/>
          </a:xfrm>
          <a:prstGeom prst="rect">
            <a:avLst/>
          </a:prstGeom>
        </p:spPr>
      </p:pic>
      <p:pic>
        <p:nvPicPr>
          <p:cNvPr id="3" name="Picture 2" descr="A white cubes in a room&#10;&#10;Description automatically generated">
            <a:extLst>
              <a:ext uri="{FF2B5EF4-FFF2-40B4-BE49-F238E27FC236}">
                <a16:creationId xmlns:a16="http://schemas.microsoft.com/office/drawing/2014/main" id="{45E1B77D-69CB-9DF4-B2EE-C8E67A276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56" y="366318"/>
            <a:ext cx="2730891" cy="2738997"/>
          </a:xfrm>
          <a:prstGeom prst="rect">
            <a:avLst/>
          </a:prstGeom>
        </p:spPr>
      </p:pic>
      <p:pic>
        <p:nvPicPr>
          <p:cNvPr id="6" name="Picture 5" descr="A room with red green and white boxes&#10;&#10;Description automatically generated">
            <a:extLst>
              <a:ext uri="{FF2B5EF4-FFF2-40B4-BE49-F238E27FC236}">
                <a16:creationId xmlns:a16="http://schemas.microsoft.com/office/drawing/2014/main" id="{8E512C13-54CC-952E-6232-62579A1CC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720" y="3103123"/>
            <a:ext cx="3464668" cy="346466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ACBF5F-D74B-5710-A483-0008B80C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2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oom with a large column and a staircase&#10;&#10;Description automatically generated">
            <a:extLst>
              <a:ext uri="{FF2B5EF4-FFF2-40B4-BE49-F238E27FC236}">
                <a16:creationId xmlns:a16="http://schemas.microsoft.com/office/drawing/2014/main" id="{422B89A3-CBA5-6071-5EAD-257451661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1" r="1" b="1"/>
          <a:stretch/>
        </p:blipFill>
        <p:spPr>
          <a:xfrm>
            <a:off x="643467" y="1939861"/>
            <a:ext cx="5294716" cy="297827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room with a large column and a bed&#10;&#10;Description automatically generated">
            <a:extLst>
              <a:ext uri="{FF2B5EF4-FFF2-40B4-BE49-F238E27FC236}">
                <a16:creationId xmlns:a16="http://schemas.microsoft.com/office/drawing/2014/main" id="{2433BE62-B47B-11BE-E5EF-29CFBBDB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986190"/>
            <a:ext cx="5294715" cy="28856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611D8-5AD9-7D62-A9DF-5C1E8BEA6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6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EF74-70EC-72D6-EEC9-4C64CC20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Render</a:t>
            </a:r>
            <a:endParaRPr lang="en-US"/>
          </a:p>
        </p:txBody>
      </p:sp>
      <p:pic>
        <p:nvPicPr>
          <p:cNvPr id="4" name="Content Placeholder 3" descr="A room with a large glass cylinder&#10;&#10;Description automatically generated">
            <a:extLst>
              <a:ext uri="{FF2B5EF4-FFF2-40B4-BE49-F238E27FC236}">
                <a16:creationId xmlns:a16="http://schemas.microsoft.com/office/drawing/2014/main" id="{FA49C67E-F1B0-7CB2-D583-881CEC827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6" y="1520304"/>
            <a:ext cx="6096000" cy="3325091"/>
          </a:xfrm>
        </p:spPr>
      </p:pic>
      <p:pic>
        <p:nvPicPr>
          <p:cNvPr id="6" name="Picture 5" descr="A black and white photo of a room with round lights&#10;&#10;Description automatically generated">
            <a:extLst>
              <a:ext uri="{FF2B5EF4-FFF2-40B4-BE49-F238E27FC236}">
                <a16:creationId xmlns:a16="http://schemas.microsoft.com/office/drawing/2014/main" id="{CE0B3A18-84DB-4060-5F7E-33D34091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309" y="3188581"/>
            <a:ext cx="5492329" cy="300247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A29A5-FAA6-62E6-6DDF-A7893D9D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53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room with a glass cylinder&#10;&#10;Description automatically generated">
            <a:extLst>
              <a:ext uri="{FF2B5EF4-FFF2-40B4-BE49-F238E27FC236}">
                <a16:creationId xmlns:a16="http://schemas.microsoft.com/office/drawing/2014/main" id="{C3F88F00-B740-C211-DB64-634AB1EF3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6"/>
            <a:ext cx="10765346" cy="55710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A0E81B-88A6-F3C5-6F74-C769F212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3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DF4C-AB12-D6A3-37ED-44180898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49FB50-9C6C-82F9-514C-3FDCFC43B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8196" y="1688"/>
            <a:ext cx="12808854" cy="69615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9D6B4-5F30-91ED-7FD9-1807B922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70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F15A6A3E-7846-E0DA-9C80-600FF5C27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856" y="277681"/>
            <a:ext cx="10515600" cy="3228003"/>
          </a:xfrm>
        </p:spPr>
      </p:pic>
      <p:pic>
        <p:nvPicPr>
          <p:cNvPr id="8" name="Picture 7" descr="Gini coefficient - Wikipedia">
            <a:extLst>
              <a:ext uri="{FF2B5EF4-FFF2-40B4-BE49-F238E27FC236}">
                <a16:creationId xmlns:a16="http://schemas.microsoft.com/office/drawing/2014/main" id="{1358208D-E049-2DDA-AFA7-3969B05A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511" y="2142067"/>
            <a:ext cx="2743200" cy="2743200"/>
          </a:xfrm>
          <a:prstGeom prst="rect">
            <a:avLst/>
          </a:prstGeom>
        </p:spPr>
      </p:pic>
      <p:pic>
        <p:nvPicPr>
          <p:cNvPr id="3" name="Picture 2" descr="A room with a glass wall&#10;&#10;Description automatically generated">
            <a:extLst>
              <a:ext uri="{FF2B5EF4-FFF2-40B4-BE49-F238E27FC236}">
                <a16:creationId xmlns:a16="http://schemas.microsoft.com/office/drawing/2014/main" id="{2D3C7D5A-BE7F-CF10-FD6D-70929312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391" y="3699627"/>
            <a:ext cx="5362486" cy="2926288"/>
          </a:xfrm>
          <a:prstGeom prst="rect">
            <a:avLst/>
          </a:prstGeom>
        </p:spPr>
      </p:pic>
      <p:pic>
        <p:nvPicPr>
          <p:cNvPr id="6" name="Picture 5" descr="A water fountain in a building&#10;&#10;Description automatically generated">
            <a:extLst>
              <a:ext uri="{FF2B5EF4-FFF2-40B4-BE49-F238E27FC236}">
                <a16:creationId xmlns:a16="http://schemas.microsoft.com/office/drawing/2014/main" id="{315EE0E2-1E02-1F43-5A77-9842929C7A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198" t="953" b="101"/>
          <a:stretch/>
        </p:blipFill>
        <p:spPr>
          <a:xfrm>
            <a:off x="6977569" y="3507854"/>
            <a:ext cx="1207854" cy="31362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6B7CE-4EBC-B162-80DD-BAFF1A2D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77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om with a red green and white box&#10;&#10;Description automatically generated">
            <a:extLst>
              <a:ext uri="{FF2B5EF4-FFF2-40B4-BE49-F238E27FC236}">
                <a16:creationId xmlns:a16="http://schemas.microsoft.com/office/drawing/2014/main" id="{54AA73E8-9405-8205-C66C-CA0CF8AB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718" y="1480559"/>
            <a:ext cx="3113517" cy="3127760"/>
          </a:xfrm>
          <a:prstGeom prst="rect">
            <a:avLst/>
          </a:prstGeom>
        </p:spPr>
      </p:pic>
      <p:pic>
        <p:nvPicPr>
          <p:cNvPr id="3" name="Content Placeholder 2" descr="A room with purple lines&#10;&#10;Description automatically generated">
            <a:extLst>
              <a:ext uri="{FF2B5EF4-FFF2-40B4-BE49-F238E27FC236}">
                <a16:creationId xmlns:a16="http://schemas.microsoft.com/office/drawing/2014/main" id="{54344688-6299-48DC-AB6B-11464F84E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1" y="-57503"/>
            <a:ext cx="5003799" cy="2724855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ABB972-3FC6-125E-7352-4FEEEB1BC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11" r="2855" b="-1"/>
          <a:stretch/>
        </p:blipFill>
        <p:spPr>
          <a:xfrm>
            <a:off x="-3259989" y="2667010"/>
            <a:ext cx="6687103" cy="4181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754A9-7ECE-5FAB-67C3-E3B62B24C5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853" r="5" b="5"/>
          <a:stretch/>
        </p:blipFill>
        <p:spPr>
          <a:xfrm>
            <a:off x="4393787" y="-1380768"/>
            <a:ext cx="3609495" cy="2535627"/>
          </a:xfrm>
          <a:prstGeom prst="rect">
            <a:avLst/>
          </a:prstGeom>
        </p:spPr>
      </p:pic>
      <p:pic>
        <p:nvPicPr>
          <p:cNvPr id="5" name="Picture 4" descr="A room with many small specks&#10;&#10;Description automatically generated">
            <a:extLst>
              <a:ext uri="{FF2B5EF4-FFF2-40B4-BE49-F238E27FC236}">
                <a16:creationId xmlns:a16="http://schemas.microsoft.com/office/drawing/2014/main" id="{2BE52B71-34B4-921A-2D60-E4B277D8CB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53" r="3258" b="-3"/>
          <a:stretch/>
        </p:blipFill>
        <p:spPr>
          <a:xfrm>
            <a:off x="8129063" y="-2682"/>
            <a:ext cx="3814105" cy="267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5B914-521F-7EA0-9440-F4F49C7A9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6179" y="2462133"/>
            <a:ext cx="4471809" cy="2434678"/>
          </a:xfrm>
          <a:prstGeom prst="rect">
            <a:avLst/>
          </a:prstGeom>
        </p:spPr>
      </p:pic>
      <p:pic>
        <p:nvPicPr>
          <p:cNvPr id="12" name="Picture 11" descr="A grey and white squares&#10;&#10;Description automatically generated">
            <a:extLst>
              <a:ext uri="{FF2B5EF4-FFF2-40B4-BE49-F238E27FC236}">
                <a16:creationId xmlns:a16="http://schemas.microsoft.com/office/drawing/2014/main" id="{2F857B30-C6EF-693B-E6B3-0F6ACCB48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6681" y="4555163"/>
            <a:ext cx="4212167" cy="2302036"/>
          </a:xfrm>
          <a:prstGeom prst="rect">
            <a:avLst/>
          </a:prstGeom>
        </p:spPr>
      </p:pic>
      <p:pic>
        <p:nvPicPr>
          <p:cNvPr id="14" name="Picture 13" descr="A black and white image of a globe&#10;&#10;Description automatically generated">
            <a:extLst>
              <a:ext uri="{FF2B5EF4-FFF2-40B4-BE49-F238E27FC236}">
                <a16:creationId xmlns:a16="http://schemas.microsoft.com/office/drawing/2014/main" id="{77E6DA4F-7B9C-8B36-6A46-6DE5530D8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1790" y="4303633"/>
            <a:ext cx="4507086" cy="2462901"/>
          </a:xfrm>
          <a:prstGeom prst="rect">
            <a:avLst/>
          </a:prstGeom>
        </p:spPr>
      </p:pic>
      <p:pic>
        <p:nvPicPr>
          <p:cNvPr id="2" name="Picture 1" descr="A room with a brick wall and a shelf&#10;&#10;Description automatically generated">
            <a:extLst>
              <a:ext uri="{FF2B5EF4-FFF2-40B4-BE49-F238E27FC236}">
                <a16:creationId xmlns:a16="http://schemas.microsoft.com/office/drawing/2014/main" id="{8999627A-D8A8-8ED5-08C3-CBA4E0A32C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1622" y="4167011"/>
            <a:ext cx="2743200" cy="2743200"/>
          </a:xfrm>
          <a:prstGeom prst="rect">
            <a:avLst/>
          </a:prstGeom>
        </p:spPr>
      </p:pic>
      <p:pic>
        <p:nvPicPr>
          <p:cNvPr id="10" name="Picture 9" descr="A close up of a black object&#10;&#10;Description automatically generated">
            <a:extLst>
              <a:ext uri="{FF2B5EF4-FFF2-40B4-BE49-F238E27FC236}">
                <a16:creationId xmlns:a16="http://schemas.microsoft.com/office/drawing/2014/main" id="{189741BE-7230-1C77-8C34-E57487B2F0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5783" y="2403116"/>
            <a:ext cx="3590658" cy="1966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4A3A1F-FE4E-14FC-2788-5B1AC2B29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7655" y="581301"/>
            <a:ext cx="3578157" cy="1950248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4229615-7BA3-8E44-3D4F-D96118E1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7871B2-EAD7-00B2-D1DE-C271E9261F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7528" y="1479845"/>
            <a:ext cx="3281406" cy="17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large silver ball in the air&#10;&#10;Description automatically generated">
            <a:extLst>
              <a:ext uri="{FF2B5EF4-FFF2-40B4-BE49-F238E27FC236}">
                <a16:creationId xmlns:a16="http://schemas.microsoft.com/office/drawing/2014/main" id="{256BF39E-716A-DB53-98CF-064440527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25746" t="100" r="24225" b="-100"/>
          <a:stretch/>
        </p:blipFill>
        <p:spPr>
          <a:xfrm rot="10800000">
            <a:off x="6884" y="10"/>
            <a:ext cx="6099430" cy="685799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0D8C44-F4F8-8A54-8728-5C1D72AA79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18716" r="31284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E91061-7DBD-CD4F-763F-E4C4C87B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0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  <a:cs typeface="Calibri Light"/>
              </a:rPr>
              <a:t>Skybox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9E1A7-B280-C5F4-2798-92A609812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4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1C1F3D-793A-54F9-697D-C7B9C82F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Tests with different materials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7E20FA-3F38-00DA-EA7F-098B7E61F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5880"/>
          <a:stretch/>
        </p:blipFill>
        <p:spPr>
          <a:xfrm>
            <a:off x="317636" y="321734"/>
            <a:ext cx="3797570" cy="2010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882D1E-BE2E-E844-5887-37C2F5BA7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5" b="2805"/>
          <a:stretch/>
        </p:blipFill>
        <p:spPr>
          <a:xfrm>
            <a:off x="317634" y="2422097"/>
            <a:ext cx="3794760" cy="2013804"/>
          </a:xfrm>
          <a:prstGeom prst="rect">
            <a:avLst/>
          </a:prstGeom>
        </p:spPr>
      </p:pic>
      <p:pic>
        <p:nvPicPr>
          <p:cNvPr id="8" name="Picture 7" descr="A large silver ball in the air&#10;&#10;Description automatically generated">
            <a:extLst>
              <a:ext uri="{FF2B5EF4-FFF2-40B4-BE49-F238E27FC236}">
                <a16:creationId xmlns:a16="http://schemas.microsoft.com/office/drawing/2014/main" id="{29EA5CCC-1AB1-FF58-D45D-DA5A3754C8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09" r="23291" b="2"/>
          <a:stretch/>
        </p:blipFill>
        <p:spPr>
          <a:xfrm rot="10800000">
            <a:off x="4202549" y="321732"/>
            <a:ext cx="3793472" cy="4111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7568A5-E3F7-FFAB-39DF-B0AC0E36E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31" r="24031"/>
          <a:stretch/>
        </p:blipFill>
        <p:spPr>
          <a:xfrm>
            <a:off x="8086176" y="321733"/>
            <a:ext cx="3797984" cy="4111321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B92E28B-CBE1-0E38-3A20-1806C76473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" b="5810"/>
          <a:stretch/>
        </p:blipFill>
        <p:spPr>
          <a:xfrm>
            <a:off x="317634" y="4525715"/>
            <a:ext cx="3794760" cy="201055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59F19C-4D8C-C810-E0B6-03589B70178E}"/>
              </a:ext>
            </a:extLst>
          </p:cNvPr>
          <p:cNvSpPr txBox="1"/>
          <p:nvPr/>
        </p:nvSpPr>
        <p:spPr>
          <a:xfrm>
            <a:off x="319215" y="320932"/>
            <a:ext cx="30651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solidFill>
                  <a:srgbClr val="FFFFFF"/>
                </a:solidFill>
                <a:cs typeface="Calibri"/>
              </a:rPr>
              <a:t>Thin dielectric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12108F-D343-E903-2398-3AFF32E7BC84}"/>
              </a:ext>
            </a:extLst>
          </p:cNvPr>
          <p:cNvSpPr txBox="1"/>
          <p:nvPr/>
        </p:nvSpPr>
        <p:spPr>
          <a:xfrm>
            <a:off x="319215" y="2421580"/>
            <a:ext cx="30651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solidFill>
                  <a:srgbClr val="FFFFFF"/>
                </a:solidFill>
                <a:cs typeface="Calibri"/>
              </a:rPr>
              <a:t>Dielectric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D83E34-615A-ABBB-5B12-111DB980944E}"/>
              </a:ext>
            </a:extLst>
          </p:cNvPr>
          <p:cNvSpPr txBox="1"/>
          <p:nvPr/>
        </p:nvSpPr>
        <p:spPr>
          <a:xfrm>
            <a:off x="319215" y="4529094"/>
            <a:ext cx="30651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solidFill>
                  <a:srgbClr val="FFFFFF"/>
                </a:solidFill>
                <a:cs typeface="Calibri"/>
              </a:rPr>
              <a:t>Metal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9AB969-5F47-DE4C-A22C-0354A6AA8408}"/>
              </a:ext>
            </a:extLst>
          </p:cNvPr>
          <p:cNvSpPr txBox="1"/>
          <p:nvPr/>
        </p:nvSpPr>
        <p:spPr>
          <a:xfrm>
            <a:off x="4204728" y="320932"/>
            <a:ext cx="32505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solidFill>
                  <a:srgbClr val="FFFFFF"/>
                </a:solidFill>
                <a:cs typeface="Calibri"/>
              </a:rPr>
              <a:t>Rough Conductor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B7AD79-C857-6493-1DA0-B364F242887E}"/>
              </a:ext>
            </a:extLst>
          </p:cNvPr>
          <p:cNvSpPr txBox="1"/>
          <p:nvPr/>
        </p:nvSpPr>
        <p:spPr>
          <a:xfrm>
            <a:off x="8083377" y="320931"/>
            <a:ext cx="30651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u="sng">
                <a:solidFill>
                  <a:srgbClr val="FFFFFF"/>
                </a:solidFill>
                <a:cs typeface="Calibri"/>
              </a:rPr>
              <a:t>Diffuse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1D9E4-CE74-824D-B3CF-4CEC3011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4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7C8B-7A50-6A8D-2C24-441C8E94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Scattering Sampling</a:t>
            </a:r>
            <a:endParaRPr lang="en-US"/>
          </a:p>
        </p:txBody>
      </p:sp>
      <p:pic>
        <p:nvPicPr>
          <p:cNvPr id="7" name="Content Placeholder 6" descr="A room with a red green and white cubes&#10;&#10;Description automatically generated">
            <a:extLst>
              <a:ext uri="{FF2B5EF4-FFF2-40B4-BE49-F238E27FC236}">
                <a16:creationId xmlns:a16="http://schemas.microsoft.com/office/drawing/2014/main" id="{19D724A9-3B56-D7DC-50FB-B306A1E91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6465" y="2437397"/>
            <a:ext cx="3575227" cy="3575227"/>
          </a:xfrm>
        </p:spPr>
      </p:pic>
      <p:pic>
        <p:nvPicPr>
          <p:cNvPr id="8" name="Picture 7" descr="A room with a red green and white cubes&#10;&#10;Description automatically generated">
            <a:extLst>
              <a:ext uri="{FF2B5EF4-FFF2-40B4-BE49-F238E27FC236}">
                <a16:creationId xmlns:a16="http://schemas.microsoft.com/office/drawing/2014/main" id="{6EA899C1-CE7A-90F6-B91A-06F26000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6" y="2551289"/>
            <a:ext cx="3520168" cy="3527289"/>
          </a:xfrm>
          <a:prstGeom prst="rect">
            <a:avLst/>
          </a:prstGeom>
        </p:spPr>
      </p:pic>
      <p:pic>
        <p:nvPicPr>
          <p:cNvPr id="10" name="Picture 9" descr="A green room with a square box&#10;&#10;Description automatically generated">
            <a:extLst>
              <a:ext uri="{FF2B5EF4-FFF2-40B4-BE49-F238E27FC236}">
                <a16:creationId xmlns:a16="http://schemas.microsoft.com/office/drawing/2014/main" id="{ADA2F3BF-9343-73E2-A0C6-6848E71EB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577" y="2019240"/>
            <a:ext cx="4032190" cy="40729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DCA51-99A6-32A9-304F-6F965FCF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5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8FB4AD-41E6-47ED-BDA3-A923E30D3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7034"/>
            <a:ext cx="12188949" cy="6858000"/>
            <a:chOff x="-2848" y="0"/>
            <a:chExt cx="12188949" cy="6858000"/>
          </a:xfrm>
        </p:grpSpPr>
        <p:sp>
          <p:nvSpPr>
            <p:cNvPr id="14" name="Color Cover">
              <a:extLst>
                <a:ext uri="{FF2B5EF4-FFF2-40B4-BE49-F238E27FC236}">
                  <a16:creationId xmlns:a16="http://schemas.microsoft.com/office/drawing/2014/main" id="{6BAE21C0-2D03-4FC3-9667-4C4B9CC76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lor Cover">
              <a:extLst>
                <a:ext uri="{FF2B5EF4-FFF2-40B4-BE49-F238E27FC236}">
                  <a16:creationId xmlns:a16="http://schemas.microsoft.com/office/drawing/2014/main" id="{FCB3CB3B-5D77-4F1E-A155-DF4EE6E85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F4E70D-A4C9-44E3-A00A-F3AD121A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E8AFF701-6A8D-44BD-8C85-9EE4110F6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7D44C50E-4B0D-458E-8745-151B0968E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snow falling on a car&#10;&#10;Description automatically generated">
            <a:extLst>
              <a:ext uri="{FF2B5EF4-FFF2-40B4-BE49-F238E27FC236}">
                <a16:creationId xmlns:a16="http://schemas.microsoft.com/office/drawing/2014/main" id="{D20760C1-B6DB-7172-523F-9E61AD64A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4" r="-1" b="-1"/>
          <a:stretch/>
        </p:blipFill>
        <p:spPr>
          <a:xfrm>
            <a:off x="7082810" y="823198"/>
            <a:ext cx="4166151" cy="2587337"/>
          </a:xfrm>
          <a:prstGeom prst="rect">
            <a:avLst/>
          </a:prstGeom>
        </p:spPr>
      </p:pic>
      <p:pic>
        <p:nvPicPr>
          <p:cNvPr id="4" name="Content Placeholder 3" descr="A room with a table and chairs&#10;&#10;Description automatically generated">
            <a:extLst>
              <a:ext uri="{FF2B5EF4-FFF2-40B4-BE49-F238E27FC236}">
                <a16:creationId xmlns:a16="http://schemas.microsoft.com/office/drawing/2014/main" id="{37A65FBF-12D6-2A5E-6271-EC96431265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47" b="1801"/>
          <a:stretch/>
        </p:blipFill>
        <p:spPr>
          <a:xfrm>
            <a:off x="2124037" y="1656476"/>
            <a:ext cx="4165985" cy="29600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61F91B-361F-4DD4-9DD1-C381F901C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77608" y="6400535"/>
              <a:ext cx="985772" cy="457465"/>
            </a:xfrm>
            <a:custGeom>
              <a:avLst/>
              <a:gdLst>
                <a:gd name="connsiteX0" fmla="*/ 492886 w 985772"/>
                <a:gd name="connsiteY0" fmla="*/ 0 h 460049"/>
                <a:gd name="connsiteX1" fmla="*/ 979365 w 985772"/>
                <a:gd name="connsiteY1" fmla="*/ 396492 h 460049"/>
                <a:gd name="connsiteX2" fmla="*/ 985772 w 985772"/>
                <a:gd name="connsiteY2" fmla="*/ 460049 h 460049"/>
                <a:gd name="connsiteX3" fmla="*/ 0 w 985772"/>
                <a:gd name="connsiteY3" fmla="*/ 460049 h 460049"/>
                <a:gd name="connsiteX4" fmla="*/ 6407 w 985772"/>
                <a:gd name="connsiteY4" fmla="*/ 396492 h 460049"/>
                <a:gd name="connsiteX5" fmla="*/ 492886 w 985772"/>
                <a:gd name="connsiteY5" fmla="*/ 0 h 46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772" h="460049">
                  <a:moveTo>
                    <a:pt x="492886" y="0"/>
                  </a:moveTo>
                  <a:cubicBezTo>
                    <a:pt x="732851" y="0"/>
                    <a:pt x="933061" y="170215"/>
                    <a:pt x="979365" y="396492"/>
                  </a:cubicBezTo>
                  <a:lnTo>
                    <a:pt x="985772" y="460049"/>
                  </a:lnTo>
                  <a:lnTo>
                    <a:pt x="0" y="460049"/>
                  </a:lnTo>
                  <a:lnTo>
                    <a:pt x="6407" y="396492"/>
                  </a:lnTo>
                  <a:cubicBezTo>
                    <a:pt x="52711" y="170215"/>
                    <a:pt x="252921" y="0"/>
                    <a:pt x="492886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03B4FA-319C-A955-2F6F-4ABB65FF2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19015"/>
            <a:ext cx="5821537" cy="2545726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Alpha material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2ABB7-B13D-5F22-4E8D-AED28CDC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0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B558-9AA7-4E1A-3245-DD3EC4F0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4" y="-178003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Camera</a:t>
            </a:r>
            <a:r>
              <a:rPr lang="en-US">
                <a:cs typeface="Calibri Light"/>
              </a:rPr>
              <a:t> Focus Motion Blur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6C2900-F0BA-96DD-B884-A53E266D5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18" y="1010666"/>
            <a:ext cx="4114800" cy="4114800"/>
          </a:xfrm>
        </p:spPr>
      </p:pic>
      <p:pic>
        <p:nvPicPr>
          <p:cNvPr id="10" name="Picture 9" descr="A person&amp;#39;s foot on a brick path with a yellow object&#10;&#10;Description automatically generated">
            <a:extLst>
              <a:ext uri="{FF2B5EF4-FFF2-40B4-BE49-F238E27FC236}">
                <a16:creationId xmlns:a16="http://schemas.microsoft.com/office/drawing/2014/main" id="{DAF90323-B847-7A73-C8E6-185D85C7D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921" y="151736"/>
            <a:ext cx="5209789" cy="2859363"/>
          </a:xfrm>
          <a:prstGeom prst="rect">
            <a:avLst/>
          </a:prstGeom>
        </p:spPr>
      </p:pic>
      <p:pic>
        <p:nvPicPr>
          <p:cNvPr id="4" name="Content Placeholder 4" descr="A white circle on a white surface&#10;&#10;Description automatically generated">
            <a:extLst>
              <a:ext uri="{FF2B5EF4-FFF2-40B4-BE49-F238E27FC236}">
                <a16:creationId xmlns:a16="http://schemas.microsoft.com/office/drawing/2014/main" id="{08FE8912-94EF-C373-A5D9-5D346E877CD0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973" y="3927910"/>
            <a:ext cx="2842098" cy="2858311"/>
          </a:xfrm>
          <a:prstGeom prst="rect">
            <a:avLst/>
          </a:prstGeom>
        </p:spPr>
      </p:pic>
      <p:pic>
        <p:nvPicPr>
          <p:cNvPr id="5" name="Picture 4" descr="A diagram of a triangle&#10;&#10;Description automatically generated">
            <a:extLst>
              <a:ext uri="{FF2B5EF4-FFF2-40B4-BE49-F238E27FC236}">
                <a16:creationId xmlns:a16="http://schemas.microsoft.com/office/drawing/2014/main" id="{2E4A922E-6C1D-0C1E-4B43-0B790EC71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597" y="3217601"/>
            <a:ext cx="2743200" cy="1008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F91A14-4A15-98AF-7F96-B55E1135BA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5" b="49730"/>
          <a:stretch/>
        </p:blipFill>
        <p:spPr>
          <a:xfrm rot="5400000">
            <a:off x="2412584" y="2876917"/>
            <a:ext cx="5920920" cy="162768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B67F7-926E-940A-8DE5-FC952CFA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6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1FA2-497E-9645-9030-468C6FE4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Point Light</a:t>
            </a:r>
            <a:endParaRPr lang="en-US"/>
          </a:p>
        </p:txBody>
      </p:sp>
      <p:pic>
        <p:nvPicPr>
          <p:cNvPr id="4" name="Content Placeholder 3" descr="A room with two cubes&#10;&#10;Description automatically generated">
            <a:extLst>
              <a:ext uri="{FF2B5EF4-FFF2-40B4-BE49-F238E27FC236}">
                <a16:creationId xmlns:a16="http://schemas.microsoft.com/office/drawing/2014/main" id="{8CDDF295-50B8-277A-1D88-54B66731A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6490" y="596283"/>
            <a:ext cx="2619023" cy="2626078"/>
          </a:xfrm>
        </p:spPr>
      </p:pic>
      <p:pic>
        <p:nvPicPr>
          <p:cNvPr id="7" name="Picture 6" descr="A room with a light on the ceiling&#10;&#10;Description automatically generated">
            <a:extLst>
              <a:ext uri="{FF2B5EF4-FFF2-40B4-BE49-F238E27FC236}">
                <a16:creationId xmlns:a16="http://schemas.microsoft.com/office/drawing/2014/main" id="{0819031C-A6EB-D5BF-693F-9531FCA4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44" y="1510947"/>
            <a:ext cx="4114800" cy="4114800"/>
          </a:xfrm>
          <a:prstGeom prst="rect">
            <a:avLst/>
          </a:prstGeom>
        </p:spPr>
      </p:pic>
      <p:pic>
        <p:nvPicPr>
          <p:cNvPr id="3" name="Picture 2" descr="A dark room with a green light&#10;&#10;Description automatically generated">
            <a:extLst>
              <a:ext uri="{FF2B5EF4-FFF2-40B4-BE49-F238E27FC236}">
                <a16:creationId xmlns:a16="http://schemas.microsoft.com/office/drawing/2014/main" id="{3D692113-45DC-E88C-095F-36EBA7397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43" y="3570606"/>
            <a:ext cx="2936523" cy="29435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0BFF0-194B-4436-5621-3550BEE8A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8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5BB5C-9F43-E006-B678-68814BB6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Thin Dielectric</a:t>
            </a:r>
            <a:endParaRPr lang="en-US" sz="400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A752432-1059-9848-AB8A-AAA3F7E8F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27" y="2574007"/>
            <a:ext cx="3528130" cy="234808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2B236A-3CCB-6203-C766-95D8C42A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918" y="3867779"/>
            <a:ext cx="6096000" cy="2709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0B465-B110-8CA6-FB3F-A65058413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993" y="358156"/>
            <a:ext cx="6096000" cy="2709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29F7D-1B73-C9DA-5A11-674B46C7E83F}"/>
              </a:ext>
            </a:extLst>
          </p:cNvPr>
          <p:cNvSpPr txBox="1"/>
          <p:nvPr/>
        </p:nvSpPr>
        <p:spPr>
          <a:xfrm>
            <a:off x="6235013" y="3243649"/>
            <a:ext cx="41429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Dielectric (top) vs </a:t>
            </a:r>
            <a:r>
              <a:rPr lang="en-US" err="1">
                <a:cs typeface="Calibri"/>
              </a:rPr>
              <a:t>Thin_Dielectric</a:t>
            </a:r>
            <a:r>
              <a:rPr lang="en-US">
                <a:cs typeface="Calibri"/>
              </a:rPr>
              <a:t> (bottom)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5B6873-16CA-7638-CE2E-D23270BB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9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Render</vt:lpstr>
      <vt:lpstr>Inspiration</vt:lpstr>
      <vt:lpstr>Skybox</vt:lpstr>
      <vt:lpstr>Tests with different materials</vt:lpstr>
      <vt:lpstr>Scattering Sampling</vt:lpstr>
      <vt:lpstr>Alpha material</vt:lpstr>
      <vt:lpstr>Camera Focus Motion Blur</vt:lpstr>
      <vt:lpstr>Point Light</vt:lpstr>
      <vt:lpstr>Thin Dielectric</vt:lpstr>
      <vt:lpstr>Thin Dielectric - Trick </vt:lpstr>
      <vt:lpstr>Rough Conductor</vt:lpstr>
      <vt:lpstr>Anisotropic</vt:lpstr>
      <vt:lpstr>Microfacet model</vt:lpstr>
      <vt:lpstr>Complex value (Rough conductor)</vt:lpstr>
      <vt:lpstr>PowerPoint Presentation</vt:lpstr>
      <vt:lpstr>Solid angle sphere sampling  left with / right without</vt:lpstr>
      <vt:lpstr>Voronoi : Texture et Normal</vt:lpstr>
      <vt:lpstr>Bump Map</vt:lpstr>
      <vt:lpstr>GPU Optimization</vt:lpstr>
      <vt:lpstr>Post Processing</vt:lpstr>
      <vt:lpstr>PowerPoint Presentation</vt:lpstr>
      <vt:lpstr>Render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2023-12-05T22:35:46Z</dcterms:created>
  <dcterms:modified xsi:type="dcterms:W3CDTF">2023-12-11T18:47:35Z</dcterms:modified>
</cp:coreProperties>
</file>